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8" r:id="rId3"/>
  </p:sldMasterIdLst>
  <p:notesMasterIdLst>
    <p:notesMasterId r:id="rId24"/>
  </p:notesMasterIdLst>
  <p:sldIdLst>
    <p:sldId id="258" r:id="rId4"/>
    <p:sldId id="366" r:id="rId5"/>
    <p:sldId id="260" r:id="rId6"/>
    <p:sldId id="261" r:id="rId7"/>
    <p:sldId id="262" r:id="rId8"/>
    <p:sldId id="263" r:id="rId9"/>
    <p:sldId id="265" r:id="rId10"/>
    <p:sldId id="295" r:id="rId11"/>
    <p:sldId id="296" r:id="rId12"/>
    <p:sldId id="297" r:id="rId13"/>
    <p:sldId id="268" r:id="rId14"/>
    <p:sldId id="271" r:id="rId15"/>
    <p:sldId id="272" r:id="rId16"/>
    <p:sldId id="322" r:id="rId17"/>
    <p:sldId id="344" r:id="rId18"/>
    <p:sldId id="291" r:id="rId19"/>
    <p:sldId id="284" r:id="rId20"/>
    <p:sldId id="285" r:id="rId21"/>
    <p:sldId id="292" r:id="rId22"/>
    <p:sldId id="293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2"/>
          <p:cNvPicPr>
            <a:picLocks noChangeAspect="1"/>
          </p:cNvPicPr>
          <p:nvPr/>
        </p:nvPicPr>
        <p:blipFill>
          <a:blip r:embed="rId2"/>
          <a:srcRect l="8521" t="1442" r="10753" b="1135"/>
          <a:stretch>
            <a:fillRect/>
          </a:stretch>
        </p:blipFill>
        <p:spPr>
          <a:xfrm>
            <a:off x="0" y="0"/>
            <a:ext cx="12194117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KSO_BT1"/>
          <p:cNvSpPr>
            <a:spLocks noGrp="1"/>
          </p:cNvSpPr>
          <p:nvPr>
            <p:ph type="ctrTitle"/>
          </p:nvPr>
        </p:nvSpPr>
        <p:spPr>
          <a:xfrm>
            <a:off x="1744133" y="2043113"/>
            <a:ext cx="8894233" cy="1470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319" name="KSO_BC1"/>
          <p:cNvSpPr>
            <a:spLocks noGrp="1"/>
          </p:cNvSpPr>
          <p:nvPr>
            <p:ph type="subTitle" idx="1"/>
          </p:nvPr>
        </p:nvSpPr>
        <p:spPr>
          <a:xfrm>
            <a:off x="1765300" y="3751263"/>
            <a:ext cx="8860367" cy="555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 kern="1200"/>
            </a:lvl1pPr>
            <a:lvl2pPr marL="0" lvl="1" indent="0" algn="ctr">
              <a:buNone/>
              <a:defRPr sz="1800" kern="1200"/>
            </a:lvl2pPr>
            <a:lvl3pPr marL="514350" lvl="2" indent="-514350" algn="ctr">
              <a:buNone/>
              <a:defRPr sz="1800" kern="1200"/>
            </a:lvl3pPr>
            <a:lvl4pPr marL="771525" lvl="3" indent="-771525" algn="ctr">
              <a:buNone/>
              <a:defRPr sz="1800" kern="1200"/>
            </a:lvl4pPr>
            <a:lvl5pPr marL="1028700" lvl="4" indent="-1028700" algn="ctr">
              <a:buNone/>
              <a:defRPr sz="1800" kern="1200"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679700" y="3638550"/>
            <a:ext cx="69850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74271" y="1698172"/>
            <a:ext cx="5080000" cy="42817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093783" y="1698172"/>
            <a:ext cx="5094116" cy="42817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96648" y="659341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648" y="150699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996648" y="233090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141" y="1506992"/>
            <a:ext cx="5060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293141" y="2330904"/>
            <a:ext cx="5060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D29BC1-CC2C-4CB2-9EBF-F70553C16D4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2"/>
          <p:cNvPicPr>
            <a:picLocks noChangeAspect="1"/>
          </p:cNvPicPr>
          <p:nvPr/>
        </p:nvPicPr>
        <p:blipFill>
          <a:blip r:embed="rId8"/>
          <a:srcRect l="8521" t="1442" r="10753" b="1135"/>
          <a:stretch>
            <a:fillRect/>
          </a:stretch>
        </p:blipFill>
        <p:spPr>
          <a:xfrm>
            <a:off x="0" y="0"/>
            <a:ext cx="12194117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2523067" y="136525"/>
            <a:ext cx="7416800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2019/2/21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91067" y="1047750"/>
            <a:ext cx="11142133" cy="5000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733C30"/>
          </a:solidFill>
          <a:effectLst/>
          <a:latin typeface="+mj-ea"/>
          <a:ea typeface="+mj-ea"/>
          <a:cs typeface="+mj-cs"/>
        </a:defRPr>
      </a:lvl1pPr>
    </p:titleStyle>
    <p:bodyStyle>
      <a:lvl1pPr marL="266700" indent="-266700" algn="just" defTabSz="514350" rtl="0" eaLnBrk="1" latinLnBrk="0" hangingPunct="1">
        <a:lnSpc>
          <a:spcPct val="110000"/>
        </a:lnSpc>
        <a:spcBef>
          <a:spcPts val="1015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"/>
        <a:defRPr sz="2400" kern="1200" baseline="0">
          <a:solidFill>
            <a:srgbClr val="6499AA"/>
          </a:solidFill>
          <a:latin typeface="+mj-ea"/>
          <a:ea typeface="+mj-ea"/>
          <a:cs typeface="+mn-cs"/>
        </a:defRPr>
      </a:lvl1pPr>
      <a:lvl2pPr marL="266700" indent="-266700" algn="just" defTabSz="514350" rtl="0" eaLnBrk="1" latinLnBrk="0" hangingPunct="1">
        <a:lnSpc>
          <a:spcPct val="150000"/>
        </a:lnSpc>
        <a:spcBef>
          <a:spcPts val="0"/>
        </a:spcBef>
        <a:spcAft>
          <a:spcPts val="34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>
              <a:lumMod val="50000"/>
            </a:schemeClr>
          </a:solidFill>
          <a:latin typeface="+mn-ea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D1D17-64F5-480E-9442-D6FE7B8D3E60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6816;&#39564;&#26816;&#27979;&#32479;&#35745;&#30452;&#25253;&#30456;&#20851;&#25991;&#20214;&#19979;&#36733;/GBT4754-2017&#22269;&#27665;&#32463;&#27982;&#34892;&#19994;&#20998;&#31867;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ca.gov.c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qts.cnca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73735" y="1228725"/>
            <a:ext cx="11224895" cy="1470025"/>
          </a:xfrm>
        </p:spPr>
        <p:txBody>
          <a:bodyPr/>
          <a:lstStyle/>
          <a:p>
            <a:r>
              <a:rPr lang="zh-CN" altLang="en-US" sz="6600">
                <a:latin typeface="华文行楷" panose="02010800040101010101" charset="-122"/>
                <a:ea typeface="华文行楷" panose="02010800040101010101" charset="-122"/>
              </a:rPr>
              <a:t>检验检测机构统计直报系统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</a:rPr>
              <a:t>2019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年</a:t>
            </a:r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月</a:t>
            </a:r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</a:rPr>
              <a:t>21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847850" y="188913"/>
            <a:ext cx="8229600" cy="77787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>
                <a:sym typeface="+mn-ea"/>
              </a:rPr>
              <a:t>机构信息找回申诉</a:t>
            </a:r>
            <a:r>
              <a:rPr lang="zh-CN" altLang="en-US" dirty="0"/>
              <a:t>页面</a:t>
            </a:r>
            <a:endParaRPr lang="zh-CN" altLang="zh-CN" dirty="0"/>
          </a:p>
        </p:txBody>
      </p:sp>
      <p:graphicFrame>
        <p:nvGraphicFramePr>
          <p:cNvPr id="7" name="对象 6"/>
          <p:cNvGraphicFramePr/>
          <p:nvPr/>
        </p:nvGraphicFramePr>
        <p:xfrm>
          <a:off x="53975" y="967105"/>
          <a:ext cx="11186160" cy="465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8295640" imgH="5124450" progId="Paint.Picture">
                  <p:embed/>
                </p:oleObj>
              </mc:Choice>
              <mc:Fallback>
                <p:oleObj r:id="rId3" imgW="8295640" imgH="51244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53975" y="967105"/>
                        <a:ext cx="11186160" cy="465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636905" y="365125"/>
            <a:ext cx="7886700" cy="13255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>
                <a:sym typeface="+mn-ea"/>
              </a:rPr>
              <a:t>机构信息找回申诉</a:t>
            </a:r>
            <a:endParaRPr lang="zh-CN" altLang="zh-CN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290195" y="1271270"/>
            <a:ext cx="7693025" cy="360680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zh-CN" sz="1800" dirty="0"/>
              <a:t>首先要下载word版申诉模版。</a:t>
            </a:r>
            <a:r>
              <a:rPr lang="zh-CN" altLang="zh-CN" sz="1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填写完成后，进行</a:t>
            </a:r>
            <a:r>
              <a:rPr lang="zh-CN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打印并加盖单位公章</a:t>
            </a:r>
          </a:p>
        </p:txBody>
      </p:sp>
      <p:pic>
        <p:nvPicPr>
          <p:cNvPr id="4" name="图片 3" descr="$B}(Z3SMZ_Z}[SP[4U9BP]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50" y="549275"/>
            <a:ext cx="4152265" cy="5857240"/>
          </a:xfrm>
          <a:prstGeom prst="rect">
            <a:avLst/>
          </a:prstGeom>
        </p:spPr>
      </p:pic>
      <p:graphicFrame>
        <p:nvGraphicFramePr>
          <p:cNvPr id="5" name="对象 4"/>
          <p:cNvGraphicFramePr/>
          <p:nvPr/>
        </p:nvGraphicFramePr>
        <p:xfrm>
          <a:off x="204470" y="1760855"/>
          <a:ext cx="77787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7772400" imgH="3876675" progId="Paint.Picture">
                  <p:embed/>
                </p:oleObj>
              </mc:Choice>
              <mc:Fallback>
                <p:oleObj r:id="rId4" imgW="7772400" imgH="38766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</p:blipFill>
                    <p:spPr>
                      <a:xfrm>
                        <a:off x="204470" y="1760855"/>
                        <a:ext cx="7778750" cy="387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五、注册信息变更</a:t>
            </a:r>
            <a:endParaRPr lang="zh-CN" altLang="zh-CN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1992313" y="1196975"/>
            <a:ext cx="8351837" cy="360363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</a:t>
            </a:r>
            <a:r>
              <a:rPr lang="zh-CN" altLang="zh-CN" sz="2000" dirty="0"/>
              <a:t>机构列表中的机构名称后面有修改机构信息的按钮。</a:t>
            </a:r>
          </a:p>
          <a:p>
            <a:endParaRPr lang="zh-CN" altLang="zh-CN" sz="2000" dirty="0"/>
          </a:p>
        </p:txBody>
      </p:sp>
      <p:sp>
        <p:nvSpPr>
          <p:cNvPr id="21508" name="矩形 10"/>
          <p:cNvSpPr/>
          <p:nvPr/>
        </p:nvSpPr>
        <p:spPr>
          <a:xfrm>
            <a:off x="7283450" y="5949950"/>
            <a:ext cx="3384550" cy="365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修改机构信息，点击提交即可。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226060" y="1614805"/>
          <a:ext cx="11308080" cy="379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5771515" imgH="5038725" progId="Paint.Picture">
                  <p:embed/>
                </p:oleObj>
              </mc:Choice>
              <mc:Fallback>
                <p:oleObj r:id="rId3" imgW="5771515" imgH="50387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226060" y="1614805"/>
                        <a:ext cx="11308080" cy="379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1941830" y="1691005"/>
          <a:ext cx="9865995" cy="434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5" imgW="5781040" imgH="5810250" progId="Paint.Picture">
                  <p:embed/>
                </p:oleObj>
              </mc:Choice>
              <mc:Fallback>
                <p:oleObj r:id="rId5" imgW="5781040" imgH="581025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</p:blipFill>
                    <p:spPr>
                      <a:xfrm>
                        <a:off x="1941830" y="1691005"/>
                        <a:ext cx="9865995" cy="434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六、数据上报</a:t>
            </a:r>
            <a:endParaRPr lang="zh-CN" altLang="zh-CN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774825" y="1196975"/>
            <a:ext cx="8569325" cy="360363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zh-CN" altLang="zh-CN" sz="2000" dirty="0"/>
              <a:t>点击机构信息后面上报数据按钮，可以进入数据上报页面。</a:t>
            </a:r>
          </a:p>
          <a:p>
            <a:endParaRPr lang="zh-CN" altLang="zh-CN" sz="2000" dirty="0"/>
          </a:p>
        </p:txBody>
      </p:sp>
      <p:graphicFrame>
        <p:nvGraphicFramePr>
          <p:cNvPr id="4" name="对象 3"/>
          <p:cNvGraphicFramePr/>
          <p:nvPr/>
        </p:nvGraphicFramePr>
        <p:xfrm>
          <a:off x="461010" y="1691005"/>
          <a:ext cx="10515600" cy="37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5761990" imgH="5524500" progId="Paint.Picture">
                  <p:embed/>
                </p:oleObj>
              </mc:Choice>
              <mc:Fallback>
                <p:oleObj r:id="rId3" imgW="5761990" imgH="55245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461010" y="1691005"/>
                        <a:ext cx="10515600" cy="37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1271905" y="1835150"/>
          <a:ext cx="10589895" cy="427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5" imgW="5723890" imgH="5629275" progId="Paint.Picture">
                  <p:embed/>
                </p:oleObj>
              </mc:Choice>
              <mc:Fallback>
                <p:oleObj r:id="rId5" imgW="5723890" imgH="56292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</p:blipFill>
                    <p:spPr>
                      <a:xfrm>
                        <a:off x="1271905" y="1835150"/>
                        <a:ext cx="10589895" cy="427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628015" y="134620"/>
            <a:ext cx="7886700" cy="13255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六、数据上报</a:t>
            </a:r>
            <a:endParaRPr lang="zh-CN" altLang="zh-CN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628015" y="975995"/>
            <a:ext cx="10801985" cy="4906645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zh-CN" altLang="zh-CN" sz="2000" dirty="0"/>
              <a:t>主要内容包括：</a:t>
            </a:r>
          </a:p>
          <a:p>
            <a:pPr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、基本情况表（表号：</a:t>
            </a:r>
            <a:r>
              <a:rPr lang="en-US" altLang="zh-CN" sz="2000" dirty="0"/>
              <a:t>JYJC-01</a:t>
            </a:r>
            <a:r>
              <a:rPr lang="zh-CN" altLang="en-US" sz="2000" dirty="0"/>
              <a:t>）（行业分类小类代码</a:t>
            </a:r>
            <a:r>
              <a:rPr lang="zh-CN" altLang="en-US" sz="2000" b="1" dirty="0">
                <a:solidFill>
                  <a:srgbClr val="FF0000"/>
                </a:solidFill>
              </a:rPr>
              <a:t>不是以</a:t>
            </a:r>
            <a:r>
              <a:rPr lang="en-US" altLang="zh-CN" sz="2000" b="1" dirty="0">
                <a:solidFill>
                  <a:srgbClr val="FF0000"/>
                </a:solidFill>
              </a:rPr>
              <a:t>745</a:t>
            </a:r>
            <a:r>
              <a:rPr lang="zh-CN" altLang="en-US" sz="2000" b="1" dirty="0">
                <a:solidFill>
                  <a:srgbClr val="FF0000"/>
                </a:solidFill>
              </a:rPr>
              <a:t>开头</a:t>
            </a:r>
            <a:r>
              <a:rPr lang="zh-CN" altLang="en-US" sz="2000" dirty="0"/>
              <a:t>的法人单位，以及非法人单位检验检测业务年度财务情况填写此表中的</a:t>
            </a:r>
            <a:r>
              <a:rPr lang="en-US" altLang="zh-CN" sz="2000" dirty="0"/>
              <a:t>24</a:t>
            </a:r>
            <a:r>
              <a:rPr lang="zh-CN" altLang="en-US" sz="2000" dirty="0"/>
              <a:t>项，不填写</a:t>
            </a:r>
            <a:r>
              <a:rPr lang="en-US" altLang="zh-CN" sz="2000" dirty="0">
                <a:sym typeface="+mn-ea"/>
              </a:rPr>
              <a:t>JYJC-02\03</a:t>
            </a:r>
            <a:r>
              <a:rPr lang="en-US" sz="2000" dirty="0">
                <a:sym typeface="+mn-ea"/>
              </a:rPr>
              <a:t>\</a:t>
            </a:r>
            <a:r>
              <a:rPr lang="en-US" altLang="zh-CN" sz="2000" dirty="0">
                <a:sym typeface="+mn-ea"/>
              </a:rPr>
              <a:t>04</a:t>
            </a:r>
            <a:r>
              <a:rPr lang="zh-CN" altLang="en-US" sz="2000" dirty="0"/>
              <a:t>）</a:t>
            </a:r>
          </a:p>
          <a:p>
            <a:pPr>
              <a:buNone/>
            </a:pPr>
            <a:r>
              <a:rPr lang="en-US" altLang="zh-CN" sz="2000" dirty="0"/>
              <a:t>2</a:t>
            </a:r>
            <a:r>
              <a:rPr lang="zh-CN" altLang="en-US" sz="2000" dirty="0"/>
              <a:t>、财务状况调查表（企业、行政、事业</a:t>
            </a:r>
            <a:r>
              <a:rPr lang="zh-CN" altLang="en-US" sz="2000" b="1" dirty="0">
                <a:solidFill>
                  <a:srgbClr val="FF0000"/>
                </a:solidFill>
              </a:rPr>
              <a:t>三选一</a:t>
            </a:r>
            <a:r>
              <a:rPr lang="zh-CN" altLang="en-US" sz="2000" dirty="0"/>
              <a:t>）</a:t>
            </a:r>
            <a:r>
              <a:rPr lang="zh-CN" altLang="en-US" sz="2000" dirty="0">
                <a:sym typeface="+mn-ea"/>
              </a:rPr>
              <a:t>（表号：</a:t>
            </a:r>
            <a:r>
              <a:rPr lang="en-US" altLang="zh-CN" sz="2000" dirty="0">
                <a:sym typeface="+mn-ea"/>
              </a:rPr>
              <a:t>JYJC-02</a:t>
            </a:r>
            <a:r>
              <a:rPr lang="zh-CN" altLang="en-US" sz="2000" dirty="0">
                <a:sym typeface="+mn-ea"/>
              </a:rPr>
              <a:t>、</a:t>
            </a:r>
            <a:r>
              <a:rPr lang="en-US" altLang="zh-CN" sz="2000" dirty="0">
                <a:sym typeface="+mn-ea"/>
              </a:rPr>
              <a:t>JYJC-03</a:t>
            </a:r>
            <a:r>
              <a:rPr lang="zh-CN" altLang="en-US" sz="2000" dirty="0">
                <a:sym typeface="+mn-ea"/>
              </a:rPr>
              <a:t>、</a:t>
            </a:r>
            <a:r>
              <a:rPr lang="en-US" altLang="zh-CN" sz="2000" dirty="0">
                <a:sym typeface="+mn-ea"/>
              </a:rPr>
              <a:t>JYJC-04</a:t>
            </a:r>
            <a:r>
              <a:rPr lang="zh-CN" altLang="en-US" sz="2000" dirty="0">
                <a:sym typeface="+mn-ea"/>
              </a:rPr>
              <a:t>）</a:t>
            </a:r>
            <a:endParaRPr lang="zh-CN" altLang="en-US" sz="2000" dirty="0"/>
          </a:p>
          <a:p>
            <a:pPr>
              <a:buNone/>
            </a:pPr>
            <a:r>
              <a:rPr lang="en-US" altLang="zh-CN" sz="2000" dirty="0"/>
              <a:t>3</a:t>
            </a:r>
            <a:r>
              <a:rPr lang="zh-CN" altLang="en-US" sz="2000" dirty="0"/>
              <a:t>、检验检测机构业务状况调查表</a:t>
            </a:r>
            <a:r>
              <a:rPr lang="zh-CN" altLang="en-US" sz="2000" dirty="0">
                <a:sym typeface="+mn-ea"/>
              </a:rPr>
              <a:t>（表号：</a:t>
            </a:r>
            <a:r>
              <a:rPr lang="en-US" altLang="zh-CN" sz="2000" dirty="0">
                <a:sym typeface="+mn-ea"/>
              </a:rPr>
              <a:t>JYJC-06</a:t>
            </a:r>
            <a:r>
              <a:rPr lang="zh-CN" altLang="en-US" sz="2000" dirty="0">
                <a:sym typeface="+mn-ea"/>
              </a:rPr>
              <a:t>）</a:t>
            </a:r>
          </a:p>
          <a:p>
            <a:pPr>
              <a:buNone/>
            </a:pPr>
            <a:r>
              <a:rPr lang="en-US" altLang="zh-CN" sz="2000" dirty="0"/>
              <a:t>4</a:t>
            </a:r>
            <a:r>
              <a:rPr lang="zh-CN" altLang="en-US" sz="2000" dirty="0"/>
              <a:t>、</a:t>
            </a:r>
            <a:r>
              <a:rPr lang="en-US" altLang="zh-CN" sz="2000" dirty="0">
                <a:sym typeface="+mn-ea"/>
              </a:rPr>
              <a:t>2018</a:t>
            </a:r>
            <a:r>
              <a:rPr lang="zh-CN" altLang="en-US" sz="2000" dirty="0">
                <a:sym typeface="+mn-ea"/>
              </a:rPr>
              <a:t>年年度报告</a:t>
            </a:r>
            <a:endParaRPr lang="zh-CN" altLang="en-US" sz="2000" dirty="0"/>
          </a:p>
          <a:p>
            <a:pPr>
              <a:buNone/>
            </a:pPr>
            <a:r>
              <a:rPr lang="en-US" altLang="zh-CN" sz="2000" dirty="0"/>
              <a:t>5</a:t>
            </a:r>
            <a:r>
              <a:rPr lang="zh-CN" altLang="en-US" sz="2000" dirty="0"/>
              <a:t>、</a:t>
            </a:r>
            <a:r>
              <a:rPr lang="zh-CN" altLang="en-US" sz="2000" dirty="0">
                <a:sym typeface="+mn-ea"/>
              </a:rPr>
              <a:t>社会责任报告（国家中心填报）</a:t>
            </a:r>
            <a:endParaRPr lang="zh-CN" altLang="en-US" sz="2000" dirty="0"/>
          </a:p>
          <a:p>
            <a:pPr>
              <a:buNone/>
            </a:pPr>
            <a:r>
              <a:rPr lang="en-US" altLang="zh-CN" sz="2000" dirty="0"/>
              <a:t>6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检验检测报告和证书编号信息等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（新增加内容）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2016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sym typeface="+mn-ea"/>
              </a:rPr>
              <a:t>~2018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年上报，以后每季度集中上报）</a:t>
            </a:r>
          </a:p>
          <a:p>
            <a:pPr eaLnBrk="1" hangingPunct="1"/>
            <a:r>
              <a:rPr lang="zh-CN" altLang="zh-CN" sz="20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法人单位，且国民经济行业分类为</a:t>
            </a:r>
            <a:r>
              <a:rPr lang="zh-CN" altLang="en-US" sz="2000" dirty="0">
                <a:sym typeface="+mn-ea"/>
              </a:rPr>
              <a:t>行业分类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代码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745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开头</a:t>
            </a:r>
            <a:r>
              <a:rPr lang="zh-CN" altLang="en-US" sz="2000" dirty="0">
                <a:sym typeface="+mn-ea"/>
              </a:rPr>
              <a:t>的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应填写表一、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表二或表三或表四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、表六</a:t>
            </a:r>
            <a:endParaRPr lang="zh-CN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/>
            <a:r>
              <a:rPr lang="zh-CN" altLang="zh-CN" sz="20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法人单位，但国民经济行业分类</a:t>
            </a:r>
            <a:r>
              <a:rPr lang="zh-CN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代码不为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745</a:t>
            </a:r>
            <a:r>
              <a:rPr lang="zh-CN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开头的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，或者</a:t>
            </a:r>
            <a:r>
              <a:rPr lang="zh-CN" altLang="zh-CN" sz="20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非法人单位（产业活动单位）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填写本报表的表一、表六；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上报检验检测部分的总收入、总支出。</a:t>
            </a:r>
            <a:endParaRPr lang="zh-CN" altLang="zh-CN" sz="2000" dirty="0"/>
          </a:p>
          <a:p>
            <a:pPr>
              <a:buNone/>
            </a:pPr>
            <a:endParaRPr lang="zh-CN" altLang="en-US" sz="2000" dirty="0">
              <a:solidFill>
                <a:srgbClr val="FF0000"/>
              </a:solidFill>
              <a:sym typeface="+mn-ea"/>
            </a:endParaRPr>
          </a:p>
          <a:p>
            <a:pPr>
              <a:buNone/>
            </a:pP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省局管理需要增加的内容：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机构授权签字人统计调查表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628015" y="27940"/>
            <a:ext cx="7886700" cy="13255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六、数据上报</a:t>
            </a:r>
            <a:endParaRPr lang="zh-CN" altLang="zh-CN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457200" y="975995"/>
            <a:ext cx="11308079" cy="4906645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zh-CN" altLang="zh-CN" sz="2000" b="1" dirty="0">
                <a:solidFill>
                  <a:srgbClr val="FF0000"/>
                </a:solidFill>
              </a:rPr>
              <a:t>注意事项</a:t>
            </a:r>
            <a:r>
              <a:rPr lang="zh-CN" altLang="zh-CN" sz="2000" dirty="0"/>
              <a:t>：</a:t>
            </a:r>
          </a:p>
          <a:p>
            <a:pPr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zh-CN" sz="2000" b="1" dirty="0">
                <a:solidFill>
                  <a:srgbClr val="FF0000"/>
                </a:solidFill>
                <a:sym typeface="+mn-ea"/>
              </a:rPr>
              <a:t>数据格式</a:t>
            </a:r>
            <a:r>
              <a:rPr lang="zh-CN" altLang="zh-CN" sz="2000" dirty="0">
                <a:solidFill>
                  <a:schemeClr val="tx1"/>
                </a:solidFill>
                <a:sym typeface="+mn-ea"/>
              </a:rPr>
              <a:t>的指标项要填写正确的数字才能够保存。</a:t>
            </a:r>
          </a:p>
          <a:p>
            <a:pPr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、统计收入支出等指标计量单位均为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万元。表号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JYJC-02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执行企业制度的法人单位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其它收益属于政府补助专项工作经费的纳入营业收入。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审核时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，需特别注意总收入小于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2017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上报数据的机构。</a:t>
            </a:r>
          </a:p>
          <a:p>
            <a:pPr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、绝大部分检验检测机构</a:t>
            </a:r>
            <a:r>
              <a:rPr lang="zh-CN" altLang="en-US" sz="2000" dirty="0">
                <a:sym typeface="+mn-ea"/>
              </a:rPr>
              <a:t>行业分类代码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是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  <a:hlinkClick r:id="rId2" action="ppaction://hlinkfile"/>
              </a:rPr>
              <a:t>745</a:t>
            </a:r>
            <a:r>
              <a:rPr lang="zh-CN" altLang="en-US" sz="2000" dirty="0">
                <a:sym typeface="+mn-ea"/>
                <a:hlinkClick r:id="rId2" action="ppaction://hlinkfile"/>
              </a:rPr>
              <a:t>开头</a:t>
            </a:r>
            <a:r>
              <a:rPr lang="zh-CN" altLang="en-US" sz="2000" dirty="0">
                <a:sym typeface="+mn-ea"/>
              </a:rPr>
              <a:t>；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行业分类代码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不是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745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开头的机构有环境监测（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7461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）、地质勘查、测试、监测（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7463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）、疾病预防控制中心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8431</a:t>
            </a:r>
            <a:r>
              <a:rPr lang="zh-CN" altLang="en-US" sz="2000" dirty="0">
                <a:sym typeface="+mn-ea"/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等。</a:t>
            </a:r>
          </a:p>
          <a:p>
            <a:pPr algn="l"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随时保存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zh-CN" sz="2000" dirty="0">
                <a:sym typeface="+mn-ea"/>
              </a:rPr>
              <a:t>保存成功，系统会进行提示。</a:t>
            </a:r>
          </a:p>
          <a:p>
            <a:pPr algn="l"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zh-CN" sz="2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提交时系统会进行整体校验</a:t>
            </a:r>
            <a:r>
              <a:rPr lang="zh-CN" altLang="zh-CN" sz="20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。包括必填项校验和数据逻辑校验（如总面积应大于或等实验室面积和办公面积之和）。不通过提交不成功。</a:t>
            </a:r>
          </a:p>
          <a:p>
            <a:pPr algn="l">
              <a:buNone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zh-CN" sz="20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选择审核单位</a:t>
            </a:r>
            <a:r>
              <a:rPr lang="en-US" altLang="zh-CN" sz="2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     </a:t>
            </a:r>
            <a:r>
              <a:rPr lang="zh-CN" altLang="zh-CN" sz="20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提交时，通过校验会弹出选择审核单位页面。默认的审核单位是上年审核单位。</a:t>
            </a:r>
          </a:p>
          <a:p>
            <a:pPr algn="l">
              <a:buNone/>
            </a:pPr>
            <a:r>
              <a:rPr lang="en-US" altLang="zh-CN" sz="2000" b="1" dirty="0">
                <a:sym typeface="+mn-ea"/>
              </a:rPr>
              <a:t>7</a:t>
            </a:r>
            <a:r>
              <a:rPr lang="zh-CN" altLang="en-US" sz="2000" b="1" dirty="0">
                <a:sym typeface="+mn-ea"/>
              </a:rPr>
              <a:t>、</a:t>
            </a:r>
            <a:r>
              <a:rPr lang="zh-CN" altLang="zh-CN" sz="2000" b="1" dirty="0">
                <a:solidFill>
                  <a:srgbClr val="FF0000"/>
                </a:solidFill>
                <a:sym typeface="+mn-ea"/>
              </a:rPr>
              <a:t>上报数据撤回</a:t>
            </a:r>
            <a:r>
              <a:rPr lang="en-US" altLang="zh-CN" sz="2000" b="1" dirty="0">
                <a:sym typeface="+mn-ea"/>
              </a:rPr>
              <a:t>      </a:t>
            </a:r>
            <a:r>
              <a:rPr lang="zh-CN" altLang="zh-CN" sz="2000" dirty="0">
                <a:sym typeface="+mn-ea"/>
              </a:rPr>
              <a:t>当机构数据已经提交后，机构列表中的状态会变成已提交。此时想要修改上报数据，需要先点击数据撤回。（未审核状态）</a:t>
            </a:r>
          </a:p>
          <a:p>
            <a:pPr algn="l"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8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zh-CN" sz="2000" b="1" dirty="0">
                <a:solidFill>
                  <a:srgbClr val="FF0000"/>
                </a:solidFill>
                <a:sym typeface="+mn-ea"/>
              </a:rPr>
              <a:t>上报数据变更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    </a:t>
            </a:r>
            <a:r>
              <a:rPr lang="zh-CN" altLang="zh-CN" sz="2000" dirty="0">
                <a:sym typeface="+mn-ea"/>
              </a:rPr>
              <a:t>如果数据</a:t>
            </a:r>
            <a:r>
              <a:rPr lang="zh-CN" altLang="zh-CN" sz="2000" dirty="0">
                <a:solidFill>
                  <a:srgbClr val="FF0000"/>
                </a:solidFill>
                <a:sym typeface="+mn-ea"/>
              </a:rPr>
              <a:t>已通过审核</a:t>
            </a:r>
            <a:r>
              <a:rPr lang="zh-CN" altLang="zh-CN" sz="2000" dirty="0">
                <a:sym typeface="+mn-ea"/>
              </a:rPr>
              <a:t>，需要进行修改。则要进行数据变更操作。</a:t>
            </a:r>
          </a:p>
          <a:p>
            <a:pPr algn="l">
              <a:buNone/>
            </a:pPr>
            <a:r>
              <a:rPr lang="en-US" altLang="zh-CN" sz="2000" dirty="0">
                <a:sym typeface="+mn-ea"/>
              </a:rPr>
              <a:t>9</a:t>
            </a:r>
            <a:r>
              <a:rPr lang="zh-CN" altLang="en-US" sz="2000" dirty="0">
                <a:sym typeface="+mn-ea"/>
              </a:rPr>
              <a:t>、为便于核对信息报送的一致，建议机构先行将</a:t>
            </a:r>
            <a:r>
              <a:rPr lang="en-US" altLang="zh-CN" sz="2000" dirty="0">
                <a:sym typeface="+mn-ea"/>
              </a:rPr>
              <a:t>2017</a:t>
            </a:r>
            <a:r>
              <a:rPr lang="zh-CN" altLang="en-US" sz="2000" dirty="0">
                <a:sym typeface="+mn-ea"/>
              </a:rPr>
              <a:t>年统计直报信息打印。</a:t>
            </a:r>
          </a:p>
          <a:p>
            <a:pPr algn="l">
              <a:buNone/>
            </a:pPr>
            <a:r>
              <a:rPr lang="en-US" altLang="zh-CN" sz="2000" dirty="0">
                <a:sym typeface="+mn-ea"/>
              </a:rPr>
              <a:t>10</a:t>
            </a:r>
            <a:r>
              <a:rPr lang="zh-CN" altLang="en-US" sz="2000" dirty="0">
                <a:sym typeface="+mn-ea"/>
              </a:rPr>
              <a:t>、对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总收入为零或与去年数据增减异常的单位要严格审核</a:t>
            </a: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sym typeface="+mn-ea"/>
            </a:endParaRPr>
          </a:p>
          <a:p>
            <a:pPr algn="l">
              <a:buNone/>
            </a:pPr>
            <a:r>
              <a:rPr lang="en-US" altLang="zh-CN" sz="2000" b="1" dirty="0" smtClean="0">
                <a:sym typeface="+mn-ea"/>
              </a:rPr>
              <a:t>11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2017</a:t>
            </a:r>
            <a:r>
              <a:rPr lang="zh-CN" altLang="en-US" sz="2000" b="1" dirty="0" smtClean="0">
                <a:sym typeface="+mn-ea"/>
              </a:rPr>
              <a:t>年已上报，</a:t>
            </a:r>
            <a:r>
              <a:rPr lang="en-US" altLang="zh-CN" sz="2000" b="1" dirty="0" smtClean="0">
                <a:sym typeface="+mn-ea"/>
              </a:rPr>
              <a:t>2018</a:t>
            </a:r>
            <a:r>
              <a:rPr lang="zh-CN" altLang="en-US" sz="2000" b="1" dirty="0" smtClean="0">
                <a:sym typeface="+mn-ea"/>
              </a:rPr>
              <a:t>年已注销的由市和直管县统一核对后上报省局，统一办理网上注销手续。</a:t>
            </a:r>
            <a:endParaRPr lang="zh-CN" altLang="en-US" sz="2000" dirty="0">
              <a:sym typeface="+mn-ea"/>
            </a:endParaRPr>
          </a:p>
          <a:p>
            <a:pPr algn="l">
              <a:buNone/>
            </a:pPr>
            <a:endParaRPr lang="zh-CN" altLang="zh-CN" sz="2000" dirty="0"/>
          </a:p>
          <a:p>
            <a:pPr algn="l">
              <a:buNone/>
            </a:pPr>
            <a:endParaRPr lang="zh-CN" altLang="zh-CN" sz="2000" dirty="0"/>
          </a:p>
          <a:p>
            <a:pPr algn="l">
              <a:buNone/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dirty="0"/>
              <a:t>历史数据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72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可查看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打印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2017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年的数据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30200" y="2263140"/>
          <a:ext cx="11186160" cy="367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5761990" imgH="5362575" progId="Paint.Picture">
                  <p:embed/>
                </p:oleObj>
              </mc:Choice>
              <mc:Fallback>
                <p:oleObj r:id="rId3" imgW="5761990" imgH="53625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330200" y="2263140"/>
                        <a:ext cx="11186160" cy="367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1002665" y="2263140"/>
          <a:ext cx="10838815" cy="403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5" imgW="5761990" imgH="7277100" progId="Paint.Picture">
                  <p:embed/>
                </p:oleObj>
              </mc:Choice>
              <mc:Fallback>
                <p:oleObj r:id="rId5" imgW="5761990" imgH="72771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</p:blipFill>
                    <p:spPr>
                      <a:xfrm>
                        <a:off x="1002665" y="2263140"/>
                        <a:ext cx="10838815" cy="4039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sz="3200" dirty="0"/>
              <a:t>七、</a:t>
            </a:r>
            <a:r>
              <a:rPr lang="zh-CN" altLang="zh-CN" sz="3200" b="1" dirty="0"/>
              <a:t>上报统计和审批进度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1774825" y="1125538"/>
            <a:ext cx="8893175" cy="360362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sz="2000" dirty="0"/>
              <a:t>上报统计功能，主要统计了上报的总体情况和各审核单位的完成情况。</a:t>
            </a:r>
          </a:p>
        </p:txBody>
      </p:sp>
      <p:pic>
        <p:nvPicPr>
          <p:cNvPr id="34820" name="图片 80" descr="3QUR1Y(NM0IAG)B{@4UA(5W_看图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1700213"/>
            <a:ext cx="5480050" cy="308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dirty="0"/>
              <a:t>审批进度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审批进度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已审核数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年审核数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+2018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年新增数）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3" y="2878138"/>
            <a:ext cx="7623175" cy="348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2924175"/>
            <a:ext cx="586740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3455988"/>
            <a:ext cx="6038850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738" y="3930650"/>
            <a:ext cx="590550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575" y="4510088"/>
            <a:ext cx="5895975" cy="31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575" y="4992688"/>
            <a:ext cx="589597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250" y="5435600"/>
            <a:ext cx="6105525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2135188" y="2636838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dirty="0">
                <a:latin typeface="黑体" panose="02010609060101010101" charset="-122"/>
                <a:ea typeface="黑体" panose="02010609060101010101" charset="-122"/>
                <a:hlinkClick r:id="rId2"/>
              </a:rPr>
              <a:t>操作演示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8397875" y="1271905"/>
            <a:ext cx="1078230" cy="1064895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</a:t>
            </a:r>
          </a:p>
        </p:txBody>
      </p:sp>
      <p:sp>
        <p:nvSpPr>
          <p:cNvPr id="35" name="矩形 34"/>
          <p:cNvSpPr/>
          <p:nvPr/>
        </p:nvSpPr>
        <p:spPr>
          <a:xfrm>
            <a:off x="8936355" y="2202180"/>
            <a:ext cx="762000" cy="7537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录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00425" y="1910715"/>
            <a:ext cx="3136265" cy="30099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系统登录</a:t>
            </a:r>
          </a:p>
        </p:txBody>
      </p:sp>
      <p:cxnSp>
        <p:nvCxnSpPr>
          <p:cNvPr id="5127" name="直接连接符 38"/>
          <p:cNvCxnSpPr>
            <a:stCxn id="38" idx="2"/>
          </p:cNvCxnSpPr>
          <p:nvPr/>
        </p:nvCxnSpPr>
        <p:spPr>
          <a:xfrm>
            <a:off x="6536690" y="2211705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8" name="文本框 39"/>
          <p:cNvSpPr txBox="1">
            <a:spLocks noChangeArrowheads="1"/>
          </p:cNvSpPr>
          <p:nvPr/>
        </p:nvSpPr>
        <p:spPr bwMode="auto">
          <a:xfrm>
            <a:off x="2570480" y="1911350"/>
            <a:ext cx="60769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1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400425" y="2468880"/>
            <a:ext cx="3136265" cy="25209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机构注册</a:t>
            </a:r>
          </a:p>
        </p:txBody>
      </p:sp>
      <p:cxnSp>
        <p:nvCxnSpPr>
          <p:cNvPr id="5131" name="直接连接符 42"/>
          <p:cNvCxnSpPr>
            <a:stCxn id="42" idx="2"/>
          </p:cNvCxnSpPr>
          <p:nvPr/>
        </p:nvCxnSpPr>
        <p:spPr>
          <a:xfrm>
            <a:off x="6536690" y="2720975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32" name="文本框 43"/>
          <p:cNvSpPr txBox="1">
            <a:spLocks noChangeArrowheads="1"/>
          </p:cNvSpPr>
          <p:nvPr/>
        </p:nvSpPr>
        <p:spPr bwMode="auto">
          <a:xfrm>
            <a:off x="2570480" y="2422525"/>
            <a:ext cx="60769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2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400425" y="2955925"/>
            <a:ext cx="3234055" cy="25273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找回密码</a:t>
            </a:r>
          </a:p>
        </p:txBody>
      </p:sp>
      <p:cxnSp>
        <p:nvCxnSpPr>
          <p:cNvPr id="5135" name="直接连接符 46"/>
          <p:cNvCxnSpPr>
            <a:stCxn id="46" idx="2"/>
          </p:cNvCxnSpPr>
          <p:nvPr/>
        </p:nvCxnSpPr>
        <p:spPr>
          <a:xfrm>
            <a:off x="6634480" y="3208655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36" name="文本框 47"/>
          <p:cNvSpPr txBox="1">
            <a:spLocks noChangeArrowheads="1"/>
          </p:cNvSpPr>
          <p:nvPr/>
        </p:nvSpPr>
        <p:spPr bwMode="auto">
          <a:xfrm>
            <a:off x="2570480" y="2910205"/>
            <a:ext cx="607695" cy="3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3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00425" y="3418840"/>
            <a:ext cx="3333115" cy="30099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添加新机构和机构信息找回申诉</a:t>
            </a:r>
          </a:p>
        </p:txBody>
      </p:sp>
      <p:cxnSp>
        <p:nvCxnSpPr>
          <p:cNvPr id="5139" name="直接连接符 50"/>
          <p:cNvCxnSpPr>
            <a:stCxn id="50" idx="2"/>
          </p:cNvCxnSpPr>
          <p:nvPr/>
        </p:nvCxnSpPr>
        <p:spPr>
          <a:xfrm>
            <a:off x="6733540" y="3719830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40" name="文本框 51"/>
          <p:cNvSpPr txBox="1">
            <a:spLocks noChangeArrowheads="1"/>
          </p:cNvSpPr>
          <p:nvPr/>
        </p:nvSpPr>
        <p:spPr bwMode="auto">
          <a:xfrm>
            <a:off x="2570480" y="3419475"/>
            <a:ext cx="60769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4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400425" y="3896995"/>
            <a:ext cx="3284220" cy="300355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注册信息变更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143" name="直接连接符 54"/>
          <p:cNvCxnSpPr>
            <a:stCxn id="54" idx="2"/>
          </p:cNvCxnSpPr>
          <p:nvPr/>
        </p:nvCxnSpPr>
        <p:spPr>
          <a:xfrm>
            <a:off x="6684645" y="4197350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44" name="文本框 55"/>
          <p:cNvSpPr txBox="1">
            <a:spLocks noChangeArrowheads="1"/>
          </p:cNvSpPr>
          <p:nvPr/>
        </p:nvSpPr>
        <p:spPr bwMode="auto">
          <a:xfrm>
            <a:off x="2570480" y="3897630"/>
            <a:ext cx="607695" cy="3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5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400425" y="4454525"/>
            <a:ext cx="3233420" cy="25273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数据上报</a:t>
            </a:r>
          </a:p>
        </p:txBody>
      </p:sp>
      <p:cxnSp>
        <p:nvCxnSpPr>
          <p:cNvPr id="5147" name="直接连接符 58"/>
          <p:cNvCxnSpPr>
            <a:stCxn id="58" idx="2"/>
          </p:cNvCxnSpPr>
          <p:nvPr/>
        </p:nvCxnSpPr>
        <p:spPr>
          <a:xfrm>
            <a:off x="6633845" y="4707255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48" name="文本框 59"/>
          <p:cNvSpPr txBox="1">
            <a:spLocks noChangeArrowheads="1"/>
          </p:cNvSpPr>
          <p:nvPr/>
        </p:nvSpPr>
        <p:spPr bwMode="auto">
          <a:xfrm>
            <a:off x="2570480" y="4408805"/>
            <a:ext cx="607695" cy="3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6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00425" y="4895850"/>
            <a:ext cx="3233420" cy="298450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lIns="144000" tIns="0" bIns="0" anchor="ctr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上报统计和审批进度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151" name="文本框 62"/>
          <p:cNvSpPr txBox="1">
            <a:spLocks noChangeArrowheads="1"/>
          </p:cNvSpPr>
          <p:nvPr/>
        </p:nvSpPr>
        <p:spPr bwMode="auto">
          <a:xfrm>
            <a:off x="2570480" y="4895850"/>
            <a:ext cx="60769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Part 7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5152" name="直接连接符 63"/>
          <p:cNvCxnSpPr/>
          <p:nvPr/>
        </p:nvCxnSpPr>
        <p:spPr>
          <a:xfrm>
            <a:off x="6174105" y="5194300"/>
            <a:ext cx="1222375" cy="0"/>
          </a:xfrm>
          <a:prstGeom prst="line">
            <a:avLst/>
          </a:prstGeom>
          <a:ln w="6350" cap="flat" cmpd="sng">
            <a:solidFill>
              <a:srgbClr val="ED7D3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5016500" y="1989138"/>
            <a:ext cx="5194300" cy="2160587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||</a:t>
            </a:r>
            <a:br>
              <a:rPr lang="en-US" altLang="zh-CN" dirty="0">
                <a:latin typeface="黑体" panose="02010609060101010101" charset="-122"/>
                <a:ea typeface="黑体" panose="02010609060101010101" charset="-122"/>
              </a:rPr>
            </a:b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/>
            </a:r>
            <a:br>
              <a:rPr lang="en-US" altLang="zh-CN" dirty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谢谢！</a:t>
            </a:r>
          </a:p>
        </p:txBody>
      </p:sp>
      <p:sp>
        <p:nvSpPr>
          <p:cNvPr id="44035" name="Rectangle 1"/>
          <p:cNvSpPr/>
          <p:nvPr/>
        </p:nvSpPr>
        <p:spPr>
          <a:xfrm>
            <a:off x="1524000" y="-182880"/>
            <a:ext cx="9144000" cy="365760"/>
          </a:xfrm>
          <a:prstGeom prst="rect">
            <a:avLst/>
          </a:prstGeom>
          <a:solidFill>
            <a:srgbClr val="3388FF"/>
          </a:solidFill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036" name="Picture 3" descr="f:\users\thinkpad-01\appdata\roaming\360se6\User Data\temp\75bOOOPICdb.jpg"/>
          <p:cNvPicPr>
            <a:picLocks noChangeAspect="1"/>
          </p:cNvPicPr>
          <p:nvPr/>
        </p:nvPicPr>
        <p:blipFill>
          <a:blip r:embed="rId2"/>
          <a:srcRect l="22012" r="7190"/>
          <a:stretch>
            <a:fillRect/>
          </a:stretch>
        </p:blipFill>
        <p:spPr>
          <a:xfrm>
            <a:off x="5735638" y="1916113"/>
            <a:ext cx="120015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b="1" dirty="0"/>
              <a:t>一、</a:t>
            </a:r>
            <a:r>
              <a:rPr lang="zh-CN" altLang="zh-CN" b="1" dirty="0"/>
              <a:t>系统登录</a:t>
            </a:r>
            <a:endParaRPr lang="zh-CN" altLang="zh-CN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737870" y="1311910"/>
            <a:ext cx="10650220" cy="1252855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dirty="0"/>
              <a:t>系统登录地址：</a:t>
            </a:r>
            <a:r>
              <a:rPr lang="en-US" altLang="zh-CN" u="sng" dirty="0">
                <a:hlinkClick r:id="rId3"/>
              </a:rPr>
              <a:t>http://</a:t>
            </a:r>
            <a:r>
              <a:rPr lang="en-US" altLang="zh-CN" u="sng" dirty="0"/>
              <a:t>www.cnca.gov.cn</a:t>
            </a:r>
            <a:r>
              <a:rPr lang="en-US" altLang="zh-CN" dirty="0"/>
              <a:t> </a:t>
            </a:r>
            <a:r>
              <a:rPr lang="zh-CN" altLang="zh-CN" dirty="0"/>
              <a:t>输入账号、密码、验证码点击登录</a:t>
            </a:r>
            <a:endParaRPr lang="zh-CN" altLang="en-US" dirty="0"/>
          </a:p>
        </p:txBody>
      </p:sp>
      <p:pic>
        <p:nvPicPr>
          <p:cNvPr id="2" name="图片 1" descr="3RH7}DP9Z84~JW029D@}(Q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" y="1748790"/>
            <a:ext cx="9581515" cy="5059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zh-CN" dirty="0"/>
              <a:t>检验检测构登录页面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628650" y="5225415"/>
            <a:ext cx="10191115" cy="1252855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sz="2000" dirty="0"/>
              <a:t>如图</a:t>
            </a:r>
            <a:r>
              <a:rPr lang="en-US" altLang="zh-CN" sz="2000" dirty="0"/>
              <a:t>  </a:t>
            </a:r>
            <a:r>
              <a:rPr lang="zh-CN" altLang="zh-CN" sz="2000" dirty="0"/>
              <a:t>统计直报数据</a:t>
            </a:r>
            <a:r>
              <a:rPr lang="en-US" altLang="zh-CN" sz="2000" dirty="0"/>
              <a:t>    </a:t>
            </a:r>
            <a:r>
              <a:rPr lang="zh-CN" altLang="zh-CN" sz="2000" dirty="0"/>
              <a:t>上报数据中资质证书</a:t>
            </a:r>
            <a:r>
              <a:rPr lang="en-US" altLang="zh-CN" sz="2000" dirty="0"/>
              <a:t>  </a:t>
            </a:r>
            <a:r>
              <a:rPr lang="zh-CN" altLang="zh-CN" sz="2000" dirty="0"/>
              <a:t>如果有</a:t>
            </a:r>
            <a:r>
              <a:rPr lang="en-US" altLang="zh-CN" sz="2000" dirty="0"/>
              <a:t>02-2</a:t>
            </a:r>
            <a:r>
              <a:rPr lang="zh-CN" altLang="zh-CN" sz="2000" dirty="0">
                <a:solidFill>
                  <a:srgbClr val="FF0000"/>
                </a:solidFill>
              </a:rPr>
              <a:t>国家产品质量监督检验中心授权证书</a:t>
            </a: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zh-CN" sz="2000" dirty="0"/>
              <a:t>检验检测构登录页面</a:t>
            </a:r>
            <a:r>
              <a:rPr lang="en-US" altLang="zh-CN" sz="2000" dirty="0"/>
              <a:t>  </a:t>
            </a:r>
            <a:r>
              <a:rPr lang="zh-CN" altLang="zh-CN" sz="2000" dirty="0"/>
              <a:t>相关报告处会有</a:t>
            </a:r>
            <a:r>
              <a:rPr lang="zh-CN" altLang="zh-CN" sz="2000" dirty="0">
                <a:solidFill>
                  <a:srgbClr val="FF0000"/>
                </a:solidFill>
              </a:rPr>
              <a:t>社会责任报告需上传</a:t>
            </a:r>
            <a:r>
              <a:rPr lang="zh-CN" altLang="zh-CN" sz="2000" dirty="0"/>
              <a:t>，社会责任报告需与资质证书相对应。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396875" y="1254125"/>
          <a:ext cx="10259695" cy="381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8333740" imgH="6543675" progId="Paint.Picture">
                  <p:embed/>
                </p:oleObj>
              </mc:Choice>
              <mc:Fallback>
                <p:oleObj r:id="rId3" imgW="8333740" imgH="654367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396875" y="1254125"/>
                        <a:ext cx="10259695" cy="381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二、机构注册</a:t>
            </a:r>
            <a:endParaRPr lang="zh-CN" alt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135188" y="6021388"/>
            <a:ext cx="8229600" cy="503237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sz="2000" dirty="0"/>
              <a:t>点击进入后，是注册页面。填写注册信息后，点击“获取验证码”。</a:t>
            </a:r>
          </a:p>
        </p:txBody>
      </p:sp>
      <p:sp>
        <p:nvSpPr>
          <p:cNvPr id="9" name="内容占位符 2"/>
          <p:cNvSpPr txBox="1"/>
          <p:nvPr/>
        </p:nvSpPr>
        <p:spPr bwMode="auto">
          <a:xfrm>
            <a:off x="1032193" y="1289050"/>
            <a:ext cx="8229600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机构帐号注册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946785" y="1624965"/>
          <a:ext cx="9122410" cy="43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9410700" imgH="4895850" progId="Paint.Picture">
                  <p:embed/>
                </p:oleObj>
              </mc:Choice>
              <mc:Fallback>
                <p:oleObj r:id="rId3" imgW="9410700" imgH="48958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946785" y="1624965"/>
                        <a:ext cx="9122410" cy="430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847850" y="188913"/>
            <a:ext cx="8229600" cy="77787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机构注册页面</a:t>
            </a:r>
            <a:endParaRPr lang="zh-CN" altLang="zh-CN" dirty="0"/>
          </a:p>
        </p:txBody>
      </p:sp>
      <p:pic>
        <p:nvPicPr>
          <p:cNvPr id="2" name="图片 1" descr="_GZ@7X4W7WRL@PKV~8RDM}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016635"/>
            <a:ext cx="7524115" cy="4133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645160" y="109855"/>
            <a:ext cx="7886700" cy="1325563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三、找回密码</a:t>
            </a:r>
            <a:endParaRPr lang="zh-CN" altLang="zh-CN" dirty="0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933450" y="1003935"/>
            <a:ext cx="8316913" cy="431800"/>
          </a:xfrm>
        </p:spPr>
        <p:txBody>
          <a:bodyPr vert="horz" wrap="square" lIns="91440" tIns="45720" rIns="91440" bIns="45720" anchor="t"/>
          <a:lstStyle/>
          <a:p>
            <a:pPr marL="0">
              <a:buNone/>
            </a:pPr>
            <a:r>
              <a:rPr lang="zh-CN" altLang="zh-CN" sz="2000" dirty="0"/>
              <a:t>登陆页登录按钮下方有</a:t>
            </a:r>
            <a:r>
              <a:rPr lang="zh-CN" altLang="zh-CN" sz="2000" dirty="0">
                <a:sym typeface="+mn-ea"/>
              </a:rPr>
              <a:t>找回</a:t>
            </a:r>
            <a:r>
              <a:rPr lang="zh-CN" altLang="zh-CN" sz="2000" dirty="0"/>
              <a:t>密码按钮</a:t>
            </a:r>
          </a:p>
        </p:txBody>
      </p:sp>
      <p:sp>
        <p:nvSpPr>
          <p:cNvPr id="15364" name="矩形 5"/>
          <p:cNvSpPr/>
          <p:nvPr/>
        </p:nvSpPr>
        <p:spPr>
          <a:xfrm>
            <a:off x="1631950" y="4797425"/>
            <a:ext cx="7618730" cy="365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可以通过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邮件或手机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进行找回，填写相应的信息点击提交即可。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375920" y="1340485"/>
          <a:ext cx="8071485" cy="405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9486900" imgH="4924425" progId="Paint.Picture">
                  <p:embed/>
                </p:oleObj>
              </mc:Choice>
              <mc:Fallback>
                <p:oleObj r:id="rId3" imgW="9486900" imgH="492442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375920" y="1340485"/>
                        <a:ext cx="8071485" cy="4055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836930"/>
            <a:ext cx="3971290" cy="33045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31950" y="5829935"/>
            <a:ext cx="7618730" cy="365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可以通过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邮件或手机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进行找回，填写相应的信息点击提交即可。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四、添加新机构和机构信息找回申诉</a:t>
            </a: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808355" y="1322705"/>
            <a:ext cx="91833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b="1" dirty="0">
                <a:sym typeface="+mn-ea"/>
              </a:rPr>
              <a:t>新建机构</a:t>
            </a:r>
            <a:r>
              <a:rPr lang="en-US" altLang="zh-CN" b="1" dirty="0">
                <a:sym typeface="+mn-ea"/>
              </a:rPr>
              <a:t>      </a:t>
            </a:r>
            <a:r>
              <a:rPr lang="zh-CN" altLang="zh-CN" dirty="0">
                <a:sym typeface="+mn-ea"/>
              </a:rPr>
              <a:t>机构账号登录后，会显示机构列表“添加新机构”和“机构信息找回申诉”。</a:t>
            </a:r>
            <a:endParaRPr lang="zh-CN" altLang="en-US"/>
          </a:p>
        </p:txBody>
      </p:sp>
      <p:graphicFrame>
        <p:nvGraphicFramePr>
          <p:cNvPr id="6" name="对象 5"/>
          <p:cNvGraphicFramePr/>
          <p:nvPr/>
        </p:nvGraphicFramePr>
        <p:xfrm>
          <a:off x="107950" y="1830070"/>
          <a:ext cx="11976735" cy="435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8257540" imgH="6105525" progId="Paint.Picture">
                  <p:embed/>
                </p:oleObj>
              </mc:Choice>
              <mc:Fallback>
                <p:oleObj r:id="rId3" imgW="8257540" imgH="610552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107950" y="1830070"/>
                        <a:ext cx="11976735" cy="435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670" y="6181090"/>
            <a:ext cx="1216596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新建机构提示组织机构代码</a:t>
            </a:r>
            <a:r>
              <a:rPr lang="zh-CN" altLang="zh-CN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已被占用时</a:t>
            </a:r>
            <a:r>
              <a:rPr lang="zh-CN" altLang="zh-CN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，说明该机构已被注册。但是这个机构关联在其他的账号上。这种情况需要使用</a:t>
            </a:r>
            <a:r>
              <a:rPr lang="zh-CN" altLang="zh-CN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机构信息找回申诉</a:t>
            </a:r>
            <a:r>
              <a:rPr lang="zh-CN" altLang="zh-CN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功能，将这个机构关联到自己的账号，然后进行数据上报。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847850" y="188913"/>
            <a:ext cx="8229600" cy="77787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添加新机构页面</a:t>
            </a:r>
            <a:endParaRPr lang="zh-CN" altLang="zh-CN" dirty="0"/>
          </a:p>
        </p:txBody>
      </p:sp>
      <p:graphicFrame>
        <p:nvGraphicFramePr>
          <p:cNvPr id="2" name="对象 1"/>
          <p:cNvGraphicFramePr/>
          <p:nvPr/>
        </p:nvGraphicFramePr>
        <p:xfrm>
          <a:off x="118745" y="1100455"/>
          <a:ext cx="11500485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8248015" imgH="5191125" progId="Paint.Picture">
                  <p:embed/>
                </p:oleObj>
              </mc:Choice>
              <mc:Fallback>
                <p:oleObj r:id="rId3" imgW="8248015" imgH="519112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118745" y="1100455"/>
                        <a:ext cx="11500485" cy="431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673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2493A"/>
      </a:accent1>
      <a:accent2>
        <a:srgbClr val="967A50"/>
      </a:accent2>
      <a:accent3>
        <a:srgbClr val="827D3E"/>
      </a:accent3>
      <a:accent4>
        <a:srgbClr val="63884E"/>
      </a:accent4>
      <a:accent5>
        <a:srgbClr val="429098"/>
      </a:accent5>
      <a:accent6>
        <a:srgbClr val="00B05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979</Words>
  <Application>Microsoft Office PowerPoint</Application>
  <PresentationFormat>自定义</PresentationFormat>
  <Paragraphs>79</Paragraphs>
  <Slides>20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Office 主题</vt:lpstr>
      <vt:lpstr>A000120140530A99PPBG</vt:lpstr>
      <vt:lpstr>1_Office 主题</vt:lpstr>
      <vt:lpstr>Bitmap Image</vt:lpstr>
      <vt:lpstr>检验检测机构统计直报系统</vt:lpstr>
      <vt:lpstr>PowerPoint 演示文稿</vt:lpstr>
      <vt:lpstr>一、系统登录</vt:lpstr>
      <vt:lpstr>检验检测构登录页面</vt:lpstr>
      <vt:lpstr>二、机构注册</vt:lpstr>
      <vt:lpstr>机构注册页面</vt:lpstr>
      <vt:lpstr>三、找回密码</vt:lpstr>
      <vt:lpstr>四、添加新机构和机构信息找回申诉</vt:lpstr>
      <vt:lpstr>添加新机构页面</vt:lpstr>
      <vt:lpstr>机构信息找回申诉页面</vt:lpstr>
      <vt:lpstr>机构信息找回申诉</vt:lpstr>
      <vt:lpstr>五、注册信息变更</vt:lpstr>
      <vt:lpstr>六、数据上报</vt:lpstr>
      <vt:lpstr>六、数据上报</vt:lpstr>
      <vt:lpstr>六、数据上报</vt:lpstr>
      <vt:lpstr>历史数据</vt:lpstr>
      <vt:lpstr>七、上报统计和审批进度</vt:lpstr>
      <vt:lpstr>审批进度</vt:lpstr>
      <vt:lpstr>操作演示</vt:lpstr>
      <vt:lpstr>||  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黄利君</dc:creator>
  <cp:lastModifiedBy>USER</cp:lastModifiedBy>
  <cp:revision>50</cp:revision>
  <dcterms:created xsi:type="dcterms:W3CDTF">2019-02-14T07:22:00Z</dcterms:created>
  <dcterms:modified xsi:type="dcterms:W3CDTF">2019-02-21T07:11:56Z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